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167079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129188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262221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259986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402693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324868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324186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248268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451397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338881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10810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D358E-F041-45ED-98D0-DED37E6E7AAD}" type="datetimeFigureOut">
              <a:rPr lang="fr-CH" smtClean="0"/>
              <a:pPr/>
              <a:t>07.12.2016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B95E-0098-4706-A2E3-0A39F1D4D310}" type="slidenum">
              <a:rPr lang="fr-CH" smtClean="0"/>
              <a:pPr/>
              <a:t>‹Nº›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xmlns="" val="299563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05411" y="5589240"/>
            <a:ext cx="6224736" cy="1944216"/>
          </a:xfrm>
        </p:spPr>
        <p:txBody>
          <a:bodyPr>
            <a:noAutofit/>
          </a:bodyPr>
          <a:lstStyle/>
          <a:p>
            <a:r>
              <a:rPr lang="es-ES" sz="2400" b="1" dirty="0"/>
              <a:t> </a:t>
            </a:r>
            <a:endParaRPr lang="fr-CH" sz="2400" dirty="0"/>
          </a:p>
          <a:p>
            <a:r>
              <a:rPr lang="es-ES" sz="2000" b="1" dirty="0" smtClean="0"/>
              <a:t>7 </a:t>
            </a:r>
            <a:r>
              <a:rPr lang="es-ES" sz="2000" b="1" dirty="0"/>
              <a:t>de diciembre, Sheraton Hotel Montevideo </a:t>
            </a:r>
            <a:endParaRPr lang="fr-CH" sz="2000" dirty="0"/>
          </a:p>
        </p:txBody>
      </p:sp>
      <p:sp>
        <p:nvSpPr>
          <p:cNvPr id="4" name="Rectangle 3"/>
          <p:cNvSpPr/>
          <p:nvPr/>
        </p:nvSpPr>
        <p:spPr>
          <a:xfrm>
            <a:off x="1331640" y="2031231"/>
            <a:ext cx="734481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 </a:t>
            </a:r>
            <a:endParaRPr lang="fr-CH" dirty="0"/>
          </a:p>
          <a:p>
            <a:endParaRPr lang="es-ES" sz="3200" b="1" dirty="0" smtClean="0"/>
          </a:p>
          <a:p>
            <a:endParaRPr lang="es-ES" sz="3200" b="1" dirty="0" smtClean="0"/>
          </a:p>
          <a:p>
            <a:r>
              <a:rPr lang="es-ES" sz="3200" b="1" dirty="0" err="1" smtClean="0"/>
              <a:t>Areas</a:t>
            </a:r>
            <a:r>
              <a:rPr lang="es-ES" sz="3200" b="1" dirty="0" smtClean="0"/>
              <a:t> de coincidencia para informar una agenda educativa inter-partidaria </a:t>
            </a:r>
          </a:p>
          <a:p>
            <a:r>
              <a:rPr lang="es-ES" sz="3200" b="1" dirty="0" err="1" smtClean="0"/>
              <a:t>Mag</a:t>
            </a:r>
            <a:r>
              <a:rPr lang="es-ES" sz="3200" b="1" dirty="0" smtClean="0"/>
              <a:t>. Renato Opertti </a:t>
            </a:r>
            <a:endParaRPr lang="fr-CH" sz="3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457"/>
            <a:ext cx="60102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06835"/>
            <a:ext cx="50292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437112"/>
            <a:ext cx="1485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6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 err="1" smtClean="0"/>
              <a:t>Areas</a:t>
            </a:r>
            <a:r>
              <a:rPr lang="es-ES" b="1" dirty="0" smtClean="0"/>
              <a:t> de coincidencia para informar una agenda educativa inter-partidaria </a:t>
            </a:r>
            <a:r>
              <a:rPr lang="fr-CH" dirty="0" smtClean="0"/>
              <a:t/>
            </a:r>
            <a:br>
              <a:rPr lang="fr-CH" dirty="0" smtClean="0"/>
            </a:b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lvl="0"/>
            <a:r>
              <a:rPr lang="es-ES" dirty="0"/>
              <a:t>Dar continuidad a una serie de iniciativas en curso y posicionar una nueva agenda de cambios a partir del 2015. </a:t>
            </a:r>
            <a:endParaRPr lang="fr-CH" dirty="0"/>
          </a:p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lvl="0"/>
            <a:r>
              <a:rPr lang="es-ES" dirty="0"/>
              <a:t>Reforzamiento de la conducción y de la gestión en la educación a sus diversos niveles: liderazgo político sostenido y profesionalismo en la conducción del sistema educativo.  </a:t>
            </a:r>
            <a:endParaRPr lang="fr-CH" dirty="0"/>
          </a:p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lvl="0"/>
            <a:r>
              <a:rPr lang="es-ES" dirty="0"/>
              <a:t>Invertir más y mejor en educación en función de una visión educativa potente, de propósitos claros y de una hoja de ruta. </a:t>
            </a:r>
            <a:endParaRPr lang="fr-CH" dirty="0"/>
          </a:p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lvl="0"/>
            <a:r>
              <a:rPr lang="es-ES" dirty="0"/>
              <a:t>Enfatizar la formación en valores en todos los niveles del sistema educativo orientado a recrear las bases de convivencia, de aprender a vivir juntos, de la integración y la inclusión social.</a:t>
            </a:r>
            <a:endParaRPr lang="fr-CH" dirty="0"/>
          </a:p>
          <a:p>
            <a:endParaRPr lang="fr-CH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89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es-ES" b="1" dirty="0" err="1" smtClean="0"/>
              <a:t>Areas</a:t>
            </a:r>
            <a:r>
              <a:rPr lang="es-ES" b="1" dirty="0" smtClean="0"/>
              <a:t> de coincidencia para informar una agenda educativa inter-partidaria </a:t>
            </a:r>
            <a:r>
              <a:rPr lang="fr-CH" dirty="0" smtClean="0"/>
              <a:t/>
            </a:r>
            <a:br>
              <a:rPr lang="fr-CH" dirty="0" smtClean="0"/>
            </a:b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marL="0" indent="0">
              <a:buNone/>
            </a:pPr>
            <a:r>
              <a:rPr lang="es-ES" dirty="0" smtClean="0">
                <a:effectLst/>
              </a:rPr>
              <a:t> </a:t>
            </a:r>
            <a:endParaRPr lang="fr-CH" dirty="0" smtClean="0">
              <a:effectLst/>
            </a:endParaRPr>
          </a:p>
          <a:p>
            <a:pPr lvl="0"/>
            <a:r>
              <a:rPr lang="es-ES" dirty="0"/>
              <a:t>Reforma curricular con nuevos formatos de escuela ampliada (educación básica de 4 a 14 años), marco curricular para la educación básica y nuevas mallas curriculares. </a:t>
            </a:r>
            <a:endParaRPr lang="es-ES" dirty="0" smtClean="0"/>
          </a:p>
          <a:p>
            <a:pPr marL="0" lvl="0" indent="0">
              <a:buNone/>
            </a:pPr>
            <a:endParaRPr lang="es-ES" dirty="0"/>
          </a:p>
          <a:p>
            <a:pPr lvl="0"/>
            <a:r>
              <a:rPr lang="es-ES" dirty="0" smtClean="0"/>
              <a:t>Centralidad </a:t>
            </a:r>
            <a:r>
              <a:rPr lang="es-ES" dirty="0"/>
              <a:t>del centro educativo en la propuesta educativa y curricular, fortalecimiento del liderazgo de los directores, protagonismo de los alumnos como sujetos de los aprendizajes y que los docentes puedan efectivamente </a:t>
            </a:r>
            <a:r>
              <a:rPr lang="es-ES" dirty="0" err="1"/>
              <a:t>co</a:t>
            </a:r>
            <a:r>
              <a:rPr lang="es-ES" dirty="0"/>
              <a:t>-desarrollar el currículum. </a:t>
            </a:r>
            <a:endParaRPr lang="fr-CH" dirty="0"/>
          </a:p>
          <a:p>
            <a:pPr marL="0" indent="0">
              <a:buNone/>
            </a:pPr>
            <a:r>
              <a:rPr lang="es-ES" dirty="0" smtClean="0">
                <a:effectLst/>
              </a:rPr>
              <a:t> </a:t>
            </a:r>
            <a:endParaRPr lang="fr-CH" dirty="0" smtClean="0">
              <a:effectLst/>
            </a:endParaRPr>
          </a:p>
          <a:p>
            <a:pPr lvl="0"/>
            <a:r>
              <a:rPr lang="es-ES" dirty="0"/>
              <a:t>Docentes son actores centrales de los procesos de cambios educativos; confiar en ellos y apoyarlos, apuntalar el desarrollo profesional docente, evaluarlos para mejorar la calidad docente, y dar estatus universitario a la formación docente.</a:t>
            </a:r>
            <a:endParaRPr lang="fr-CH" dirty="0"/>
          </a:p>
          <a:p>
            <a:pPr marL="0" indent="0">
              <a:buNone/>
            </a:pPr>
            <a:r>
              <a:rPr lang="es-ES" dirty="0" smtClean="0">
                <a:effectLst/>
              </a:rPr>
              <a:t> </a:t>
            </a:r>
            <a:endParaRPr lang="fr-CH" dirty="0" smtClean="0">
              <a:effectLst/>
            </a:endParaRPr>
          </a:p>
          <a:p>
            <a:pPr lvl="0"/>
            <a:endParaRPr lang="fr-CH" dirty="0"/>
          </a:p>
          <a:p>
            <a:endParaRPr lang="fr-CH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57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es-ES" b="1" dirty="0" err="1" smtClean="0"/>
              <a:t>Areas</a:t>
            </a:r>
            <a:r>
              <a:rPr lang="es-ES" b="1" dirty="0" smtClean="0"/>
              <a:t> de coincidencia para informar una agenda educativa inter-partidaria </a:t>
            </a:r>
            <a:r>
              <a:rPr lang="fr-CH" dirty="0" smtClean="0"/>
              <a:t/>
            </a:r>
            <a:br>
              <a:rPr lang="fr-CH" dirty="0" smtClean="0"/>
            </a:b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dirty="0"/>
              <a:t> </a:t>
            </a:r>
            <a:endParaRPr lang="fr-CH" dirty="0"/>
          </a:p>
          <a:p>
            <a:pPr marL="0" indent="0">
              <a:buNone/>
            </a:pPr>
            <a:r>
              <a:rPr lang="es-ES" dirty="0" smtClean="0">
                <a:effectLst/>
              </a:rPr>
              <a:t>  </a:t>
            </a:r>
            <a:endParaRPr lang="fr-CH" dirty="0" smtClean="0">
              <a:effectLst/>
            </a:endParaRPr>
          </a:p>
          <a:p>
            <a:pPr lvl="0"/>
            <a:r>
              <a:rPr lang="es-ES" dirty="0" smtClean="0"/>
              <a:t>Fortalecer las sinergias entre la estructura de oportunidades del mercado de empleo y las alternativas de formación a diversos niveles del sistema educativo.</a:t>
            </a:r>
            <a:endParaRPr lang="fr-CH" dirty="0" smtClean="0"/>
          </a:p>
          <a:p>
            <a:pPr marL="0" indent="0">
              <a:buNone/>
            </a:pPr>
            <a:endParaRPr lang="es-ES" dirty="0" smtClean="0">
              <a:effectLst/>
            </a:endParaRPr>
          </a:p>
          <a:p>
            <a:pPr marL="0" indent="0">
              <a:buNone/>
            </a:pPr>
            <a:r>
              <a:rPr lang="es-ES" dirty="0" smtClean="0">
                <a:effectLst/>
              </a:rPr>
              <a:t> </a:t>
            </a:r>
            <a:endParaRPr lang="fr-CH" dirty="0" smtClean="0">
              <a:effectLst/>
            </a:endParaRPr>
          </a:p>
          <a:p>
            <a:pPr lvl="0"/>
            <a:r>
              <a:rPr lang="es-ES" dirty="0"/>
              <a:t>Entender la evaluación de los estudiantes como un instrumento para sostener y mejorar la calidad de los aprendizajes, apoyando al alumno/na para que progrese en sus aprendizajes sin excluir ni estigmatizar.   </a:t>
            </a:r>
            <a:endParaRPr lang="fr-CH" dirty="0"/>
          </a:p>
          <a:p>
            <a:pPr lvl="0"/>
            <a:endParaRPr lang="fr-CH" dirty="0"/>
          </a:p>
          <a:p>
            <a:endParaRPr lang="fr-CH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35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27</Words>
  <Application>Microsoft Office PowerPoint</Application>
  <PresentationFormat>Presentación en pantalla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Office Theme</vt:lpstr>
      <vt:lpstr>Diapositiva 1</vt:lpstr>
      <vt:lpstr>Areas de coincidencia para informar una agenda educativa inter-partidaria  </vt:lpstr>
      <vt:lpstr>Areas de coincidencia para informar una agenda educativa inter-partidaria  </vt:lpstr>
      <vt:lpstr>Areas de coincidencia para informar una agenda educativa inter-partidaria  </vt:lpstr>
    </vt:vector>
  </TitlesOfParts>
  <Company>UNESCO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Opertti, Renato</dc:creator>
  <cp:lastModifiedBy>cperez</cp:lastModifiedBy>
  <cp:revision>8</cp:revision>
  <dcterms:created xsi:type="dcterms:W3CDTF">2016-11-28T14:38:02Z</dcterms:created>
  <dcterms:modified xsi:type="dcterms:W3CDTF">2016-12-07T17:36:54Z</dcterms:modified>
</cp:coreProperties>
</file>